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/>
          <p:cNvGrpSpPr/>
          <p:nvPr/>
        </p:nvGrpSpPr>
        <p:grpSpPr>
          <a:xfrm>
            <a:off x="0" y="-30477"/>
            <a:ext cx="9067800" cy="6889273"/>
            <a:chOff x="0" y="-30477"/>
            <a:chExt cx="9067800" cy="6889273"/>
          </a:xfrm>
        </p:grpSpPr>
        <p:cxnSp>
          <p:nvCxnSpPr>
            <p:cNvPr id="110" name="Straight Connector 109"/>
            <p:cNvCxnSpPr/>
            <p:nvPr/>
          </p:nvCxnSpPr>
          <p:spPr>
            <a:xfrm rot="16200000" flipH="1">
              <a:off x="-1447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rot="16200000" flipH="1">
              <a:off x="-1638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rot="5400000">
              <a:off x="-1485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rot="5400000">
              <a:off x="-32385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rot="16200000" flipH="1">
              <a:off x="-33147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rot="16200000" flipH="1">
              <a:off x="-1371600" y="2971800"/>
              <a:ext cx="6858000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 rot="16200000" flipH="1">
              <a:off x="-2819400" y="3200400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5400000">
              <a:off x="-2705099" y="3238500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 flipH="1">
              <a:off x="-21336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 flipH="1">
              <a:off x="-31242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 flipH="1">
              <a:off x="-1828799" y="3352799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rot="16200000" flipH="1">
              <a:off x="-28194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rot="16200000" flipH="1">
              <a:off x="-2438400" y="3124200"/>
              <a:ext cx="6858000" cy="609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rot="5400000">
              <a:off x="-173164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rot="5400000">
              <a:off x="-1142048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rot="5400000">
              <a:off x="-9144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rot="5400000">
              <a:off x="-185547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 rot="16200000" flipH="1">
              <a:off x="-26431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rot="16200000" flipH="1">
              <a:off x="-1954530" y="3326130"/>
              <a:ext cx="6858000" cy="20574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rot="16200000" flipH="1">
              <a:off x="-2362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rot="16200000" flipH="1">
              <a:off x="-21336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rot="16200000" flipH="1">
              <a:off x="10668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 flipH="1">
              <a:off x="8763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5400000">
              <a:off x="1028700" y="3238500"/>
              <a:ext cx="6858000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5400000">
              <a:off x="-723900" y="3314700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 flipH="1">
              <a:off x="-800100" y="3314700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rot="5400000">
              <a:off x="-152400" y="3429000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 rot="16200000" flipH="1">
              <a:off x="-304800" y="3200400"/>
              <a:ext cx="6858000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/>
          </p:nvCxnSpPr>
          <p:spPr>
            <a:xfrm rot="5400000">
              <a:off x="-190499" y="3238500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/>
          </p:nvCxnSpPr>
          <p:spPr>
            <a:xfrm rot="16200000" flipH="1">
              <a:off x="381000" y="3200400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/>
          </p:nvCxnSpPr>
          <p:spPr>
            <a:xfrm rot="16200000" flipH="1">
              <a:off x="-609600" y="3276600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/>
          </p:nvCxnSpPr>
          <p:spPr>
            <a:xfrm rot="16200000" flipH="1">
              <a:off x="685801" y="3352799"/>
              <a:ext cx="6858000" cy="152401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/>
          </p:nvCxnSpPr>
          <p:spPr>
            <a:xfrm rot="16200000" flipH="1">
              <a:off x="-304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 rot="5400000">
              <a:off x="-10287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/>
          </p:nvCxnSpPr>
          <p:spPr>
            <a:xfrm rot="5400000">
              <a:off x="782955" y="2722245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/>
          </p:nvCxnSpPr>
          <p:spPr>
            <a:xfrm rot="5400000">
              <a:off x="1372552" y="3277552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/>
          </p:nvCxnSpPr>
          <p:spPr>
            <a:xfrm rot="5400000">
              <a:off x="16002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/>
          </p:nvCxnSpPr>
          <p:spPr>
            <a:xfrm rot="5400000">
              <a:off x="659130" y="3227070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/>
          </p:nvCxnSpPr>
          <p:spPr>
            <a:xfrm rot="16200000" flipH="1">
              <a:off x="-128587" y="3252788"/>
              <a:ext cx="6858000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/>
          </p:nvCxnSpPr>
          <p:spPr>
            <a:xfrm rot="16200000" flipH="1">
              <a:off x="560070" y="3326130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/>
          </p:nvCxnSpPr>
          <p:spPr>
            <a:xfrm rot="16200000" flipH="1">
              <a:off x="152400" y="3352800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/>
          </p:nvCxnSpPr>
          <p:spPr>
            <a:xfrm rot="16200000" flipH="1">
              <a:off x="3810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 rot="16200000" flipH="1">
              <a:off x="2743200" y="3352801"/>
              <a:ext cx="6858000" cy="1524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 rot="16200000" flipH="1">
              <a:off x="2095501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 rot="5400000">
              <a:off x="2705100" y="3238501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/>
          </p:nvCxnSpPr>
          <p:spPr>
            <a:xfrm rot="5400000">
              <a:off x="1828801" y="3276600"/>
              <a:ext cx="6857999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/>
          </p:nvCxnSpPr>
          <p:spPr>
            <a:xfrm rot="16200000" flipH="1">
              <a:off x="1066800" y="3200402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/>
          </p:nvCxnSpPr>
          <p:spPr>
            <a:xfrm rot="16200000" flipH="1">
              <a:off x="2362201" y="3352800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/>
          </p:nvCxnSpPr>
          <p:spPr>
            <a:xfrm rot="5400000">
              <a:off x="2646045" y="2722246"/>
              <a:ext cx="6858000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/>
          </p:nvCxnSpPr>
          <p:spPr>
            <a:xfrm rot="5400000">
              <a:off x="3048952" y="3277553"/>
              <a:ext cx="6858000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/>
          </p:nvCxnSpPr>
          <p:spPr>
            <a:xfrm rot="5400000">
              <a:off x="2895600" y="3276601"/>
              <a:ext cx="685800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/>
            <p:nvPr/>
          </p:nvCxnSpPr>
          <p:spPr>
            <a:xfrm rot="5400000">
              <a:off x="2388870" y="3227071"/>
              <a:ext cx="6858000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/>
          </p:nvCxnSpPr>
          <p:spPr>
            <a:xfrm rot="16200000" flipH="1">
              <a:off x="22364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/>
          </p:nvCxnSpPr>
          <p:spPr>
            <a:xfrm rot="16200000" flipH="1">
              <a:off x="17526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/>
          </p:nvCxnSpPr>
          <p:spPr>
            <a:xfrm rot="16200000" flipH="1">
              <a:off x="19812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/>
          </p:nvCxnSpPr>
          <p:spPr>
            <a:xfrm rot="5400000">
              <a:off x="3467100" y="3314701"/>
              <a:ext cx="6858000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/>
          </p:nvCxnSpPr>
          <p:spPr>
            <a:xfrm rot="16200000" flipH="1">
              <a:off x="3467099" y="3314701"/>
              <a:ext cx="6858000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 rot="5400000">
              <a:off x="4038600" y="3429001"/>
              <a:ext cx="6858000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 rot="16200000" flipH="1">
              <a:off x="3886200" y="3200401"/>
              <a:ext cx="6858000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 rot="5400000">
              <a:off x="4000501" y="3238501"/>
              <a:ext cx="6858000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 rot="16200000" flipH="1">
              <a:off x="4572000" y="3200401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 rot="16200000" flipH="1">
              <a:off x="3733800" y="3352800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rot="5400000">
              <a:off x="3619500" y="3314700"/>
              <a:ext cx="6858000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 rot="16200000" flipH="1">
              <a:off x="4214813" y="3252788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/>
          </p:nvCxnSpPr>
          <p:spPr>
            <a:xfrm rot="16200000" flipH="1">
              <a:off x="4751070" y="3326131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 rot="16200000" flipH="1">
              <a:off x="4343400" y="3352801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rot="16200000" flipH="1">
              <a:off x="4572000" y="3352801"/>
              <a:ext cx="6858000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/>
          </p:nvCxnSpPr>
          <p:spPr>
            <a:xfrm rot="16200000" flipH="1">
              <a:off x="5257800" y="3352802"/>
              <a:ext cx="685800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/>
          </p:nvCxnSpPr>
          <p:spPr>
            <a:xfrm rot="16200000" flipH="1">
              <a:off x="5067300" y="3238502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/>
          </p:nvCxnSpPr>
          <p:spPr>
            <a:xfrm rot="5400000">
              <a:off x="5219700" y="3238502"/>
              <a:ext cx="6858000" cy="381000"/>
            </a:xfrm>
            <a:prstGeom prst="line">
              <a:avLst/>
            </a:prstGeom>
            <a:ln w="5080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/>
          </p:nvCxnSpPr>
          <p:spPr>
            <a:xfrm rot="16200000" flipH="1">
              <a:off x="4876801" y="3352801"/>
              <a:ext cx="6858000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/>
          </p:nvCxnSpPr>
          <p:spPr>
            <a:xfrm rot="5400000">
              <a:off x="5527994" y="3318196"/>
              <a:ext cx="6888479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rot="5400000">
              <a:off x="4850130" y="3227072"/>
              <a:ext cx="6858000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/>
          </p:nvCxnSpPr>
          <p:spPr>
            <a:xfrm rot="16200000" flipH="1">
              <a:off x="4751070" y="3326132"/>
              <a:ext cx="6858000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/>
          </p:nvCxnSpPr>
          <p:spPr>
            <a:xfrm rot="5400000">
              <a:off x="5562599" y="3429001"/>
              <a:ext cx="685800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rot="5400000">
              <a:off x="2552700" y="3390900"/>
              <a:ext cx="6858000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/>
            <p:nvPr/>
          </p:nvCxnSpPr>
          <p:spPr>
            <a:xfrm rot="16200000" flipH="1">
              <a:off x="3048000" y="3352800"/>
              <a:ext cx="6858000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/>
          </p:nvCxnSpPr>
          <p:spPr>
            <a:xfrm rot="16200000" flipH="1">
              <a:off x="3238500" y="3238500"/>
              <a:ext cx="6858000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/>
          </p:nvCxnSpPr>
          <p:spPr>
            <a:xfrm rot="5400000">
              <a:off x="2133600" y="3276600"/>
              <a:ext cx="6858000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/>
          </p:nvCxnSpPr>
          <p:spPr>
            <a:xfrm rot="16200000" flipH="1">
              <a:off x="3148013" y="3252789"/>
              <a:ext cx="6858000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/>
          </p:nvCxnSpPr>
          <p:spPr>
            <a:xfrm rot="5400000">
              <a:off x="3771900" y="3238500"/>
              <a:ext cx="6858000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/>
          </p:nvCxnSpPr>
          <p:spPr>
            <a:xfrm rot="5400000">
              <a:off x="4229100" y="2933700"/>
              <a:ext cx="6858000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/>
            <p:cNvCxnSpPr/>
            <p:nvPr/>
          </p:nvCxnSpPr>
          <p:spPr>
            <a:xfrm rot="16200000" flipH="1">
              <a:off x="1371600" y="3200403"/>
              <a:ext cx="6858000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  <p:sp>
        <p:nvSpPr>
          <p:cNvPr id="113" name="Rectangle 112"/>
          <p:cNvSpPr/>
          <p:nvPr/>
        </p:nvSpPr>
        <p:spPr>
          <a:xfrm>
            <a:off x="0" y="1905000"/>
            <a:ext cx="4953000" cy="3124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0" y="2057400"/>
            <a:ext cx="4801394" cy="2820988"/>
            <a:chOff x="0" y="2057400"/>
            <a:chExt cx="4801394" cy="2820988"/>
          </a:xfrm>
        </p:grpSpPr>
        <p:cxnSp>
          <p:nvCxnSpPr>
            <p:cNvPr id="117" name="Straight Connector 116"/>
            <p:cNvCxnSpPr/>
            <p:nvPr/>
          </p:nvCxnSpPr>
          <p:spPr>
            <a:xfrm>
              <a:off x="0" y="20574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>
              <a:off x="0" y="4876800"/>
              <a:ext cx="4800600" cy="1588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 rot="5400000">
              <a:off x="3391694" y="3467100"/>
              <a:ext cx="2818606" cy="794"/>
            </a:xfrm>
            <a:prstGeom prst="lin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130425"/>
            <a:ext cx="4419600" cy="1600327"/>
          </a:xfrm>
        </p:spPr>
        <p:txBody>
          <a:bodyPr anchor="b">
            <a:normAutofit/>
          </a:bodyPr>
          <a:lstStyle>
            <a:lvl1pPr algn="l">
              <a:defRPr sz="3600" b="1" cap="none" spc="40" baseline="0">
                <a:ln w="13335" cmpd="sng">
                  <a:solidFill>
                    <a:schemeClr val="accent1">
                      <a:lumMod val="5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733800"/>
            <a:ext cx="4419600" cy="10668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2"/>
          <p:cNvGrpSpPr/>
          <p:nvPr/>
        </p:nvGrpSpPr>
        <p:grpSpPr>
          <a:xfrm>
            <a:off x="1" y="-30478"/>
            <a:ext cx="9067799" cy="4846320"/>
            <a:chOff x="1" y="-30477"/>
            <a:chExt cx="9067799" cy="4526277"/>
          </a:xfrm>
        </p:grpSpPr>
        <p:cxnSp>
          <p:nvCxnSpPr>
            <p:cNvPr id="8" name="Straight Connector 7"/>
            <p:cNvCxnSpPr/>
            <p:nvPr/>
          </p:nvCxnSpPr>
          <p:spPr>
            <a:xfrm rot="16200000" flipH="1">
              <a:off x="-2716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-4621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>
              <a:off x="-30976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-206236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H="1">
              <a:off x="-213856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-195465" y="1785212"/>
              <a:ext cx="4505731" cy="9144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6200000" flipH="1">
              <a:off x="-164326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>
              <a:off x="-1528964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H="1">
              <a:off x="-95746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6200000" flipH="1">
              <a:off x="-194806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6200000" flipH="1">
              <a:off x="-652664" y="2166211"/>
              <a:ext cx="4505731" cy="152401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16200000" flipH="1">
              <a:off x="-16432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H="1">
              <a:off x="-1790700" y="2019300"/>
              <a:ext cx="4495800" cy="4572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>
              <a:off x="-55551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>
              <a:off x="340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5400000">
              <a:off x="26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-67933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6200000" flipH="1">
              <a:off x="-1467052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rot="16200000" flipH="1">
              <a:off x="-77839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-118606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6200000" flipH="1">
              <a:off x="-95746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16200000" flipH="1">
              <a:off x="22429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16200000" flipH="1">
              <a:off x="20524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rot="5400000">
              <a:off x="2204835" y="2051912"/>
              <a:ext cx="4505731" cy="3810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rot="5400000">
              <a:off x="452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rot="16200000" flipH="1">
              <a:off x="376035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>
              <a:off x="1023735" y="2242139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16200000" flipH="1">
              <a:off x="871335" y="2013812"/>
              <a:ext cx="4505731" cy="4572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rot="5400000">
              <a:off x="985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rot="16200000" flipH="1">
              <a:off x="1557135" y="2013812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rot="16200000" flipH="1">
              <a:off x="5665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6200000" flipH="1">
              <a:off x="1861936" y="2166211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rot="16200000" flipH="1">
              <a:off x="8713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rot="5400000">
              <a:off x="1474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>
              <a:off x="195909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3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rot="5400000">
              <a:off x="2548687" y="2090964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rot="5400000">
              <a:off x="27763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5400000">
              <a:off x="183526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16200000" flipH="1">
              <a:off x="1047548" y="2066200"/>
              <a:ext cx="4505731" cy="352425"/>
            </a:xfrm>
            <a:prstGeom prst="line">
              <a:avLst/>
            </a:prstGeom>
            <a:ln w="158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rot="16200000" flipH="1">
              <a:off x="1736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6200000" flipH="1">
              <a:off x="1328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rot="16200000" flipH="1">
              <a:off x="1557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16200000" flipH="1">
              <a:off x="39193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rot="16200000" flipH="1">
              <a:off x="3271636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rot="5400000">
              <a:off x="38812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rot="5400000">
              <a:off x="3004936" y="2090012"/>
              <a:ext cx="4505730" cy="3048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rot="16200000" flipH="1">
              <a:off x="22429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rot="16200000" flipH="1">
              <a:off x="35383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>
              <a:off x="3822180" y="1535657"/>
              <a:ext cx="4505731" cy="1413510"/>
            </a:xfrm>
            <a:prstGeom prst="line">
              <a:avLst/>
            </a:prstGeom>
            <a:ln>
              <a:solidFill>
                <a:schemeClr val="accent1">
                  <a:alpha val="5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rot="5400000">
              <a:off x="4225087" y="2090965"/>
              <a:ext cx="4505731" cy="302895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5400000">
              <a:off x="4071735" y="2090012"/>
              <a:ext cx="4505731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rot="5400000">
              <a:off x="3565005" y="2040482"/>
              <a:ext cx="4505731" cy="4038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16200000" flipH="1">
              <a:off x="34126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rot="16200000" flipH="1">
              <a:off x="2928735" y="2166212"/>
              <a:ext cx="4505731" cy="152400"/>
            </a:xfrm>
            <a:prstGeom prst="line">
              <a:avLst/>
            </a:prstGeom>
            <a:ln w="57150">
              <a:solidFill>
                <a:schemeClr val="accent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16200000" flipH="1">
              <a:off x="3081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rot="5400000">
              <a:off x="4643235" y="2128112"/>
              <a:ext cx="4505731" cy="228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rot="16200000" flipH="1">
              <a:off x="4643234" y="2128112"/>
              <a:ext cx="4505731" cy="228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>
              <a:off x="5214735" y="2242140"/>
              <a:ext cx="4505731" cy="1588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16200000" flipH="1">
              <a:off x="5062335" y="2013812"/>
              <a:ext cx="4505731" cy="457200"/>
            </a:xfrm>
            <a:prstGeom prst="line">
              <a:avLst/>
            </a:prstGeom>
            <a:ln>
              <a:solidFill>
                <a:schemeClr val="accent1">
                  <a:alpha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rot="5400000">
              <a:off x="5176636" y="2051912"/>
              <a:ext cx="4505731" cy="38100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rot="16200000" flipH="1">
              <a:off x="5748135" y="2013813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16200000" flipH="1">
              <a:off x="49099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>
              <a:off x="4795635" y="2128112"/>
              <a:ext cx="4505731" cy="228600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16200000" flipH="1">
              <a:off x="53909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16200000" flipH="1">
              <a:off x="5927205" y="2139542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16200000" flipH="1">
              <a:off x="5519535" y="2166212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rot="16200000" flipH="1">
              <a:off x="5748135" y="2166212"/>
              <a:ext cx="4505731" cy="152400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rot="16200000" flipH="1">
              <a:off x="6433935" y="2166213"/>
              <a:ext cx="4505731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16200000" flipH="1">
              <a:off x="62434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rot="5400000">
              <a:off x="6395835" y="2051913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rot="16200000" flipH="1">
              <a:off x="6052936" y="2166212"/>
              <a:ext cx="4505731" cy="152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>
              <a:off x="6709356" y="2136834"/>
              <a:ext cx="4525755" cy="191133"/>
            </a:xfrm>
            <a:prstGeom prst="line">
              <a:avLst/>
            </a:prstGeom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>
              <a:off x="6026265" y="2040483"/>
              <a:ext cx="4505731" cy="40386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16200000" flipH="1">
              <a:off x="5927205" y="2139543"/>
              <a:ext cx="4505731" cy="2057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5400000">
              <a:off x="6738734" y="2242140"/>
              <a:ext cx="4505732" cy="1588"/>
            </a:xfrm>
            <a:prstGeom prst="line">
              <a:avLst/>
            </a:prstGeom>
            <a:ln w="158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5400000">
              <a:off x="3728835" y="2204312"/>
              <a:ext cx="4505731" cy="76200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16200000" flipH="1">
              <a:off x="4224135" y="2166212"/>
              <a:ext cx="4505731" cy="1524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rot="16200000" flipH="1">
              <a:off x="4414635" y="2051912"/>
              <a:ext cx="4505731" cy="381000"/>
            </a:xfrm>
            <a:prstGeom prst="line">
              <a:avLst/>
            </a:prstGeom>
            <a:ln w="19050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rot="5400000">
              <a:off x="3309735" y="2090012"/>
              <a:ext cx="4505731" cy="304800"/>
            </a:xfrm>
            <a:prstGeom prst="line">
              <a:avLst/>
            </a:prstGeom>
            <a:ln w="47625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rot="16200000" flipH="1">
              <a:off x="4324148" y="2066200"/>
              <a:ext cx="4505731" cy="352425"/>
            </a:xfrm>
            <a:prstGeom prst="line">
              <a:avLst/>
            </a:prstGeom>
            <a:ln w="15875">
              <a:solidFill>
                <a:schemeClr val="accent1">
                  <a:alpha val="7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4948035" y="2051912"/>
              <a:ext cx="4505731" cy="381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rot="5400000">
              <a:off x="5405235" y="1747112"/>
              <a:ext cx="4505731" cy="990600"/>
            </a:xfrm>
            <a:prstGeom prst="line">
              <a:avLst/>
            </a:prstGeom>
            <a:ln w="28575">
              <a:solidFill>
                <a:schemeClr val="accent1">
                  <a:alpha val="5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rot="16200000" flipH="1">
              <a:off x="2547735" y="2013814"/>
              <a:ext cx="4505731" cy="457199"/>
            </a:xfrm>
            <a:prstGeom prst="line">
              <a:avLst/>
            </a:prstGeom>
            <a:ln w="38100">
              <a:solidFill>
                <a:schemeClr val="accent1">
                  <a:alpha val="4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Rectangle 93"/>
          <p:cNvSpPr/>
          <p:nvPr/>
        </p:nvSpPr>
        <p:spPr>
          <a:xfrm>
            <a:off x="0" y="4311168"/>
            <a:ext cx="9144000" cy="1905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96" name="Straight Connector 95"/>
          <p:cNvCxnSpPr/>
          <p:nvPr/>
        </p:nvCxnSpPr>
        <p:spPr>
          <a:xfrm>
            <a:off x="0" y="4387368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0" y="6138380"/>
            <a:ext cx="914400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621364"/>
            <a:ext cx="8305800" cy="414649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5" name="Title 94"/>
          <p:cNvSpPr>
            <a:spLocks noGrp="1"/>
          </p:cNvSpPr>
          <p:nvPr>
            <p:ph type="title"/>
          </p:nvPr>
        </p:nvSpPr>
        <p:spPr>
          <a:xfrm>
            <a:off x="457200" y="4463568"/>
            <a:ext cx="8305800" cy="1143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91" name="Footer Placeholder 9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2" name="Slide Number Placeholder 9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273050"/>
            <a:ext cx="5486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  <p:sp>
        <p:nvSpPr>
          <p:cNvPr id="37" name="Rectangle 36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901952"/>
            <a:ext cx="2377440" cy="137160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tabLst>
                <a:tab pos="3830638" algn="l"/>
              </a:tabLst>
              <a:defRPr lang="en-US" sz="2600" b="1" kern="1200" cap="none" spc="20" baseline="0" dirty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3552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200400" y="381000"/>
            <a:ext cx="5562600" cy="5638800"/>
          </a:xfrm>
          <a:solidFill>
            <a:schemeClr val="bg2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  <p:sp>
        <p:nvSpPr>
          <p:cNvPr id="33" name="Rectangle 32"/>
          <p:cNvSpPr/>
          <p:nvPr/>
        </p:nvSpPr>
        <p:spPr>
          <a:xfrm>
            <a:off x="0" y="1563624"/>
            <a:ext cx="2761488" cy="331317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5400000">
            <a:off x="1128157" y="3221339"/>
            <a:ext cx="3017520" cy="794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0" y="1712976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0" y="4733544"/>
            <a:ext cx="2651760" cy="1588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1905000"/>
            <a:ext cx="2377440" cy="1371600"/>
          </a:xfrm>
        </p:spPr>
        <p:txBody>
          <a:bodyPr anchor="b">
            <a:normAutofit/>
          </a:bodyPr>
          <a:lstStyle>
            <a:lvl1pPr algn="l">
              <a:defRPr sz="2600" b="1" cap="none" spc="20" baseline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276600"/>
            <a:ext cx="2377440" cy="13716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89"/>
          <p:cNvSpPr/>
          <p:nvPr/>
        </p:nvSpPr>
        <p:spPr>
          <a:xfrm>
            <a:off x="149352" y="137160"/>
            <a:ext cx="8869680" cy="6583680"/>
          </a:xfrm>
          <a:prstGeom prst="rect">
            <a:avLst/>
          </a:prstGeom>
          <a:noFill/>
          <a:ln w="19050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kern="1200">
              <a:solidFill>
                <a:prstClr val="white"/>
              </a:solidFill>
              <a:latin typeface="Tw Cen MT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080B891-61D5-4B9A-B2CD-6EF4D414265D}" type="datetimeFigureOut">
              <a:rPr lang="ru-RU" smtClean="0"/>
              <a:t>13.01.2022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31123" y="6312408"/>
            <a:ext cx="34817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1240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9F83BBE-4B0D-4520-8A42-443064EBBFA9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tabLst>
          <a:tab pos="3830638" algn="l"/>
        </a:tabLst>
        <a:defRPr sz="3600" b="1" kern="1200" cap="none" spc="50">
          <a:ln w="13335" cmpd="sng">
            <a:solidFill>
              <a:schemeClr val="accent1">
                <a:lumMod val="50000"/>
              </a:schemeClr>
            </a:solidFill>
            <a:prstDash val="solid"/>
          </a:ln>
          <a:solidFill>
            <a:schemeClr val="accent6">
              <a:tint val="1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6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Проект</a:t>
            </a:r>
            <a:br>
              <a:rPr lang="ru-RU" dirty="0" smtClean="0"/>
            </a:br>
            <a:r>
              <a:rPr lang="en-US" dirty="0" smtClean="0"/>
              <a:t>“</a:t>
            </a:r>
            <a:r>
              <a:rPr lang="ru-RU" b="0" dirty="0" err="1"/>
              <a:t>СуперДуперМегаОмегаИграБога</a:t>
            </a:r>
            <a:r>
              <a:rPr lang="en-US" dirty="0" smtClean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Романов </a:t>
            </a:r>
            <a:r>
              <a:rPr lang="ru-RU" dirty="0" smtClean="0"/>
              <a:t>Георгий, Хакимов </a:t>
            </a:r>
            <a:r>
              <a:rPr lang="ru-RU" dirty="0" err="1" smtClean="0"/>
              <a:t>Миран</a:t>
            </a:r>
            <a:r>
              <a:rPr lang="ru-RU" dirty="0" smtClean="0"/>
              <a:t> </a:t>
            </a:r>
            <a:endParaRPr lang="ru-RU" dirty="0"/>
          </a:p>
          <a:p>
            <a:r>
              <a:rPr lang="ru-RU" dirty="0"/>
              <a:t>Лицей Академия Яндекс</a:t>
            </a:r>
          </a:p>
          <a:p>
            <a:r>
              <a:rPr lang="ru-RU" dirty="0"/>
              <a:t>Площадка</a:t>
            </a:r>
            <a:r>
              <a:rPr lang="en-US" dirty="0"/>
              <a:t>:</a:t>
            </a:r>
            <a:r>
              <a:rPr lang="ru-RU" dirty="0"/>
              <a:t> г. Уфа МБОУ Гимназия №64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075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Вступление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5446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Проект </a:t>
            </a:r>
            <a:r>
              <a:rPr lang="en-US" dirty="0" smtClean="0"/>
              <a:t>“</a:t>
            </a:r>
            <a:r>
              <a:rPr lang="ru-RU" dirty="0" err="1"/>
              <a:t>СуперДуперМегаОмегаИграБога</a:t>
            </a:r>
            <a:r>
              <a:rPr lang="en-US" dirty="0" smtClean="0"/>
              <a:t>”</a:t>
            </a:r>
            <a:r>
              <a:rPr lang="ru-RU" dirty="0" smtClean="0"/>
              <a:t> – простая карточная игра с интересными механиками боя, которые могут напрочь разрушить логику и баланс. Суть заключается в том, что вы и ваш оппонент должны поочередно выкладывать свои карты боевых персонажей на стол и наносить этими картами урон вражеским персонажам или герою. Когда наберется разница в уроне в размере как минимум 15 единиц, то побеждает тот, в чью пользу был счет. Интересе в основном вызывают способности карт, которые при правильном совместном использовании могут сделать из маленького светящегося огонька с 1 атакой и 1 здоровьем огромную боевую машину с 15 единицами атаки и 15 единицами здоровья.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240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Наша игра очень проста для понимания. Сразу вас приветствует очень доброжелательное главное меню, в котором не сложно разобраться. Вы можете перейти в раздел с выбором уровней, раздел с настройками, инвентарь и окно с </a:t>
            </a:r>
            <a:r>
              <a:rPr lang="ru-RU" dirty="0" err="1" smtClean="0"/>
              <a:t>лутбоксами</a:t>
            </a:r>
            <a:r>
              <a:rPr lang="ru-RU" dirty="0" smtClean="0"/>
              <a:t>, которое замаскированно под пентаграмму в нижней части экрана.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975992"/>
            <a:ext cx="6531912" cy="3672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1520" y="260648"/>
            <a:ext cx="8784976" cy="6480720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 smtClean="0"/>
              <a:t>Пример кода </a:t>
            </a:r>
            <a:r>
              <a:rPr lang="ru-RU" dirty="0" err="1" smtClean="0"/>
              <a:t>отрисовки</a:t>
            </a:r>
            <a:r>
              <a:rPr lang="ru-RU" dirty="0" smtClean="0"/>
              <a:t> главного меню</a:t>
            </a:r>
          </a:p>
          <a:p>
            <a:pPr marL="0" indent="0">
              <a:buNone/>
            </a:pPr>
            <a:r>
              <a:rPr lang="ru-RU" dirty="0" smtClean="0"/>
              <a:t>Изначально на экран накладывается </a:t>
            </a:r>
            <a:r>
              <a:rPr lang="ru-RU" dirty="0" err="1" smtClean="0"/>
              <a:t>бэкграунд</a:t>
            </a:r>
            <a:r>
              <a:rPr lang="ru-RU" dirty="0"/>
              <a:t> </a:t>
            </a:r>
            <a:r>
              <a:rPr lang="ru-RU" dirty="0" smtClean="0"/>
              <a:t>и табло самого меню, затем переменным присваиваются классы с разными условиями для </a:t>
            </a:r>
            <a:r>
              <a:rPr lang="ru-RU" dirty="0" err="1" smtClean="0"/>
              <a:t>отрисовки</a:t>
            </a:r>
            <a:r>
              <a:rPr lang="ru-RU" dirty="0" smtClean="0"/>
              <a:t> кнопок, и под конец сам цикл </a:t>
            </a:r>
            <a:r>
              <a:rPr lang="en-US" dirty="0" smtClean="0"/>
              <a:t>while</a:t>
            </a:r>
            <a:r>
              <a:rPr lang="ru-RU" dirty="0" smtClean="0"/>
              <a:t>, благодаря которому каждый новый цикл </a:t>
            </a:r>
            <a:r>
              <a:rPr lang="ru-RU" dirty="0" err="1" smtClean="0"/>
              <a:t>отрисовывается</a:t>
            </a:r>
            <a:r>
              <a:rPr lang="ru-RU" dirty="0" smtClean="0"/>
              <a:t> главное меню и проверяются все события.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5" y="2848030"/>
            <a:ext cx="8450923" cy="3710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5435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24" y="3212976"/>
            <a:ext cx="4540941" cy="3493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858218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Аналогично работают и </a:t>
            </a:r>
            <a:r>
              <a:rPr lang="ru-RU" sz="2800" dirty="0" err="1" smtClean="0"/>
              <a:t>отрисовываются</a:t>
            </a:r>
            <a:r>
              <a:rPr lang="ru-RU" sz="2800" dirty="0" smtClean="0"/>
              <a:t> все прочие окна. Разница только в классах и функциях для </a:t>
            </a:r>
            <a:r>
              <a:rPr lang="ru-RU" sz="2800" dirty="0" err="1" smtClean="0"/>
              <a:t>отрисовки</a:t>
            </a:r>
            <a:r>
              <a:rPr lang="ru-RU" sz="2800" dirty="0" smtClean="0"/>
              <a:t> содержимого окна. </a:t>
            </a:r>
            <a:endParaRPr lang="ru-RU" sz="2800" b="0" dirty="0">
              <a:latin typeface="Calibri" panose="020F0502020204030204" pitchFamily="34" charset="0"/>
            </a:endParaRPr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285736" y="3212977"/>
            <a:ext cx="4727371" cy="3491728"/>
          </a:xfrm>
        </p:spPr>
      </p:pic>
    </p:spTree>
    <p:extLst>
      <p:ext uri="{BB962C8B-B14F-4D97-AF65-F5344CB8AC3E}">
        <p14:creationId xmlns:p14="http://schemas.microsoft.com/office/powerpoint/2010/main" val="250039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 smtClean="0"/>
              <a:t>Примеры окон инвентаря, настроек и </a:t>
            </a:r>
            <a:r>
              <a:rPr lang="ru-RU" sz="2800" dirty="0" err="1" smtClean="0"/>
              <a:t>лутбоксов</a:t>
            </a:r>
            <a:endParaRPr lang="ru-RU" sz="2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861048"/>
            <a:ext cx="4173856" cy="2346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456" y="1412776"/>
            <a:ext cx="4173856" cy="2346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606" y="3861048"/>
            <a:ext cx="4173858" cy="2346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32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16632"/>
            <a:ext cx="8229600" cy="60095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200" dirty="0" smtClean="0"/>
              <a:t>В ранее продемонстрированных окнах вы должны для начала получить карты при помощи наборов карт, далее надо выбрать карты для вашей колоды и идти в бой.</a:t>
            </a:r>
          </a:p>
          <a:p>
            <a:pPr marL="0" indent="0">
              <a:buNone/>
            </a:pPr>
            <a:r>
              <a:rPr lang="ru-RU" sz="2200" dirty="0" smtClean="0"/>
              <a:t>На изображении показан стол, на котором и происходят все баталии. На нем вы можете заметить клеточное поле, на котором расположены карты, оно разделено на ваши карты, вражеские и ваши карты в руке. Слева показано большое изображение карты, на которую вы навелись, справа показатели вашего и вражеского урона и разница. Так же справа присутствуют кнопки пропуска хода и закрытия окна схватки.</a:t>
            </a:r>
            <a:endParaRPr lang="ru-RU" sz="22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3577655"/>
            <a:ext cx="5680023" cy="3193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592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07704" y="274638"/>
            <a:ext cx="6779096" cy="3874442"/>
          </a:xfrm>
        </p:spPr>
        <p:txBody>
          <a:bodyPr>
            <a:normAutofit/>
          </a:bodyPr>
          <a:lstStyle/>
          <a:p>
            <a:r>
              <a:rPr lang="ru-RU" sz="9600" dirty="0" err="1" smtClean="0"/>
              <a:t>Конеццц</a:t>
            </a:r>
            <a:endParaRPr lang="ru-RU" sz="9600" dirty="0"/>
          </a:p>
        </p:txBody>
      </p:sp>
    </p:spTree>
    <p:extLst>
      <p:ext uri="{BB962C8B-B14F-4D97-AF65-F5344CB8AC3E}">
        <p14:creationId xmlns:p14="http://schemas.microsoft.com/office/powerpoint/2010/main" val="139114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Паркет">
  <a:themeElements>
    <a:clrScheme name="Паркет">
      <a:dk1>
        <a:sysClr val="windowText" lastClr="000000"/>
      </a:dk1>
      <a:lt1>
        <a:sysClr val="window" lastClr="FFFFFF"/>
      </a:lt1>
      <a:dk2>
        <a:srgbClr val="1D3641"/>
      </a:dk2>
      <a:lt2>
        <a:srgbClr val="DFE6D0"/>
      </a:lt2>
      <a:accent1>
        <a:srgbClr val="759AA5"/>
      </a:accent1>
      <a:accent2>
        <a:srgbClr val="CFC60D"/>
      </a:accent2>
      <a:accent3>
        <a:srgbClr val="99987F"/>
      </a:accent3>
      <a:accent4>
        <a:srgbClr val="90AC97"/>
      </a:accent4>
      <a:accent5>
        <a:srgbClr val="FFAD1C"/>
      </a:accent5>
      <a:accent6>
        <a:srgbClr val="B9AB6F"/>
      </a:accent6>
      <a:hlink>
        <a:srgbClr val="66AACD"/>
      </a:hlink>
      <a:folHlink>
        <a:srgbClr val="809DB3"/>
      </a:folHlink>
    </a:clrScheme>
    <a:fontScheme name="Обычная">
      <a:maj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Паркет">
      <a:fillStyleLst>
        <a:solidFill>
          <a:schemeClr val="phClr"/>
        </a:solidFill>
        <a:gradFill rotWithShape="1">
          <a:gsLst>
            <a:gs pos="0">
              <a:schemeClr val="phClr">
                <a:tint val="79000"/>
                <a:satMod val="180000"/>
              </a:schemeClr>
            </a:gs>
            <a:gs pos="65000">
              <a:schemeClr val="phClr">
                <a:tint val="52000"/>
                <a:satMod val="250000"/>
              </a:schemeClr>
            </a:gs>
            <a:gs pos="100000">
              <a:schemeClr val="phClr">
                <a:tint val="29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8700000"/>
            </a:lightRig>
          </a:scene3d>
          <a:sp3d contourW="12700" prstMaterial="dkEdge">
            <a:bevelT w="0" h="0" prst="relaxedInset"/>
            <a:contourClr>
              <a:schemeClr val="phClr">
                <a:shade val="65000"/>
                <a:satMod val="15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13200000"/>
            </a:lightRig>
          </a:scene3d>
          <a:sp3d prstMaterial="dkEdge">
            <a:bevelT w="63500" h="508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hade val="95000"/>
                <a:satMod val="200000"/>
              </a:schemeClr>
            </a:gs>
            <a:gs pos="53000">
              <a:schemeClr val="phClr">
                <a:shade val="60000"/>
                <a:satMod val="220000"/>
              </a:schemeClr>
            </a:gs>
            <a:gs pos="100000">
              <a:schemeClr val="phClr">
                <a:shade val="45000"/>
                <a:satMod val="22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3000"/>
                <a:shade val="97000"/>
                <a:satMod val="230000"/>
              </a:schemeClr>
            </a:gs>
            <a:gs pos="100000">
              <a:schemeClr val="phClr">
                <a:shade val="35000"/>
                <a:satMod val="250000"/>
              </a:schemeClr>
            </a:gs>
          </a:gsLst>
          <a:path path="circle">
            <a:fillToRect l="15000" t="50000" r="85000" b="6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Thatch</Template>
  <TotalTime>59</TotalTime>
  <Words>346</Words>
  <Application>Microsoft Office PowerPoint</Application>
  <PresentationFormat>Экран (4:3)</PresentationFormat>
  <Paragraphs>14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Паркет</vt:lpstr>
      <vt:lpstr>Проект “СуперДуперМегаОмегаИграБога”</vt:lpstr>
      <vt:lpstr>Вступление</vt:lpstr>
      <vt:lpstr>Презентация PowerPoint</vt:lpstr>
      <vt:lpstr>Презентация PowerPoint</vt:lpstr>
      <vt:lpstr>Аналогично работают и отрисовываются все прочие окна. Разница только в классах и функциях для отрисовки содержимого окна. </vt:lpstr>
      <vt:lpstr>Презентация PowerPoint</vt:lpstr>
      <vt:lpstr>Презентация PowerPoint</vt:lpstr>
      <vt:lpstr>Конеццц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“СуперДуперМегаОмегаИграБога”</dc:title>
  <dc:creator>romanov-da@yandex.ru</dc:creator>
  <cp:lastModifiedBy>romanov-da@yandex.ru</cp:lastModifiedBy>
  <cp:revision>6</cp:revision>
  <dcterms:created xsi:type="dcterms:W3CDTF">2022-01-13T15:39:45Z</dcterms:created>
  <dcterms:modified xsi:type="dcterms:W3CDTF">2022-01-13T16:39:25Z</dcterms:modified>
</cp:coreProperties>
</file>

<file path=docProps/thumbnail.jpeg>
</file>